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9589" autoAdjust="0"/>
  </p:normalViewPr>
  <p:slideViewPr>
    <p:cSldViewPr snapToGrid="0">
      <p:cViewPr varScale="1">
        <p:scale>
          <a:sx n="82" d="100"/>
          <a:sy n="82" d="100"/>
        </p:scale>
        <p:origin x="894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14291-CB8C-4D36-A2B3-AAE7734321F8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31ACF-A13E-4A9C-999E-C6E14E7D9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1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47B3-FC53-45AB-8658-11226A9DAEB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BB25-C3EB-479E-8514-7B613BD8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6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47B3-FC53-45AB-8658-11226A9DAEB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BB25-C3EB-479E-8514-7B613BD8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4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47B3-FC53-45AB-8658-11226A9DAEB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BB25-C3EB-479E-8514-7B613BD8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47B3-FC53-45AB-8658-11226A9DAEB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BB25-C3EB-479E-8514-7B613BD8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8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47B3-FC53-45AB-8658-11226A9DAEB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BB25-C3EB-479E-8514-7B613BD8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7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47B3-FC53-45AB-8658-11226A9DAEB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BB25-C3EB-479E-8514-7B613BD8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47B3-FC53-45AB-8658-11226A9DAEB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BB25-C3EB-479E-8514-7B613BD8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3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47B3-FC53-45AB-8658-11226A9DAEB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BB25-C3EB-479E-8514-7B613BD8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6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47B3-FC53-45AB-8658-11226A9DAEB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BB25-C3EB-479E-8514-7B613BD8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47B3-FC53-45AB-8658-11226A9DAEB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BB25-C3EB-479E-8514-7B613BD8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0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47B3-FC53-45AB-8658-11226A9DAEB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BB25-C3EB-479E-8514-7B613BD8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6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D47B3-FC53-45AB-8658-11226A9DAEB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BB25-C3EB-479E-8514-7B613BD8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18463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dirty="0" smtClean="0">
                <a:cs typeface="+mn-cs"/>
              </a:rPr>
              <a:t>การดำเนินการฝึกอบรม</a:t>
            </a:r>
            <a:br>
              <a:rPr lang="th-TH" dirty="0" smtClean="0">
                <a:cs typeface="+mn-cs"/>
              </a:rPr>
            </a:br>
            <a:r>
              <a:rPr lang="th-TH" dirty="0" smtClean="0">
                <a:cs typeface="+mn-cs"/>
              </a:rPr>
              <a:t>หลักสูตร การปฏิบัติงานด้านจิตวิทยาคลินิก</a:t>
            </a:r>
            <a:br>
              <a:rPr lang="th-TH" dirty="0" smtClean="0">
                <a:cs typeface="+mn-cs"/>
              </a:rPr>
            </a:br>
            <a:r>
              <a:rPr lang="th-TH" dirty="0" smtClean="0">
                <a:cs typeface="+mn-cs"/>
              </a:rPr>
              <a:t>รุ่นที่ </a:t>
            </a:r>
            <a:r>
              <a:rPr lang="th-TH" dirty="0" smtClean="0">
                <a:cs typeface="+mn-cs"/>
              </a:rPr>
              <a:t>14/2565</a:t>
            </a:r>
            <a:endParaRPr lang="en-US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84634"/>
            <a:ext cx="12192000" cy="36733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th-TH" sz="5400" dirty="0" smtClean="0"/>
          </a:p>
          <a:p>
            <a:r>
              <a:rPr lang="th-TH" sz="5400" dirty="0" smtClean="0"/>
              <a:t>โดย  </a:t>
            </a:r>
          </a:p>
          <a:p>
            <a:r>
              <a:rPr lang="th-TH" sz="5400" dirty="0" smtClean="0"/>
              <a:t>สมาคมนักจิตวิทยาคลินิกไทย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9437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371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400" dirty="0" smtClean="0">
                <a:cs typeface="+mn-cs"/>
              </a:rPr>
              <a:t>ประกาศรับสมัครเข้าฝึกอบรม</a:t>
            </a:r>
            <a:r>
              <a:rPr lang="th-TH" sz="4400" dirty="0" smtClean="0">
                <a:cs typeface="+mn-cs"/>
              </a:rPr>
              <a:t/>
            </a:r>
            <a:br>
              <a:rPr lang="th-TH" sz="4400" dirty="0" smtClean="0">
                <a:cs typeface="+mn-cs"/>
              </a:rPr>
            </a:br>
            <a:r>
              <a:rPr lang="th-TH" sz="4400" dirty="0" smtClean="0">
                <a:cs typeface="+mn-cs"/>
              </a:rPr>
              <a:t>หลักสูตร การปฏิบัติงานด้านจิตวิทยา</a:t>
            </a:r>
            <a:r>
              <a:rPr lang="th-TH" sz="4400" dirty="0" smtClean="0">
                <a:cs typeface="+mn-cs"/>
              </a:rPr>
              <a:t>คลินิก รุ่น</a:t>
            </a:r>
            <a:r>
              <a:rPr lang="th-TH" sz="4400" dirty="0" smtClean="0">
                <a:cs typeface="+mn-cs"/>
              </a:rPr>
              <a:t>ที่ </a:t>
            </a:r>
            <a:r>
              <a:rPr lang="th-TH" sz="4400" dirty="0" smtClean="0">
                <a:cs typeface="+mn-cs"/>
              </a:rPr>
              <a:t>14/2565</a:t>
            </a:r>
            <a:endParaRPr lang="en-US" sz="4400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1"/>
            <a:ext cx="12192000" cy="5486399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  <a:defRPr/>
            </a:pPr>
            <a:r>
              <a:rPr lang="th-TH" sz="3600" dirty="0">
                <a:latin typeface="Calibri" panose="020F0502020204030204" pitchFamily="34" charset="0"/>
                <a:ea typeface="Calibri" panose="020F0502020204030204" pitchFamily="34" charset="0"/>
              </a:rPr>
              <a:t>ประกาศและรับสมัคร </a:t>
            </a:r>
            <a:r>
              <a:rPr lang="th-TH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h-TH" sz="3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วันที่ </a:t>
            </a:r>
            <a:r>
              <a:rPr lang="th-TH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 – 20 </a:t>
            </a:r>
            <a:r>
              <a:rPr lang="th-TH" sz="36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พฤษภาคม </a:t>
            </a:r>
            <a:r>
              <a:rPr lang="th-TH" sz="3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2565</a:t>
            </a:r>
          </a:p>
          <a:p>
            <a:pPr algn="l">
              <a:defRPr/>
            </a:pPr>
            <a:r>
              <a:rPr lang="th-TH" sz="3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ผู้สมัครสามารถเลือกสถาบันฝึกปฏิบัติงานได้ 3 อันดับ</a:t>
            </a:r>
            <a:endParaRPr lang="en-US" sz="3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  <a:defRPr/>
            </a:pPr>
            <a:r>
              <a:rPr lang="th-TH" sz="3600" dirty="0">
                <a:latin typeface="Calibri" panose="020F0502020204030204" pitchFamily="34" charset="0"/>
                <a:ea typeface="Calibri" panose="020F0502020204030204" pitchFamily="34" charset="0"/>
              </a:rPr>
              <a:t>จับฉลากเพื่อจัดลำดับผู้เข้ารับการฝึกอบรม </a:t>
            </a:r>
            <a:r>
              <a:rPr lang="th-TH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วันที่ 1  มิถุนายน 2565 (บ่าย)</a:t>
            </a:r>
            <a:endParaRPr lang="en-US" sz="3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  <a:defRPr/>
            </a:pPr>
            <a:r>
              <a:rPr lang="th-TH" sz="3600" dirty="0">
                <a:latin typeface="Calibri" panose="020F0502020204030204" pitchFamily="34" charset="0"/>
                <a:ea typeface="Calibri" panose="020F0502020204030204" pitchFamily="34" charset="0"/>
              </a:rPr>
              <a:t>ประกาศรายชื่อผู้เข้ารับการฝึกอบรม </a:t>
            </a:r>
            <a:r>
              <a:rPr lang="th-TH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วันที่ 10  มิถุนายน 2565 </a:t>
            </a:r>
            <a:endParaRPr lang="en-US" sz="3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  <a:defRPr/>
            </a:pPr>
            <a:r>
              <a:rPr lang="th-TH" sz="3600" dirty="0">
                <a:latin typeface="Calibri" panose="020F0502020204030204" pitchFamily="34" charset="0"/>
                <a:ea typeface="Calibri" panose="020F0502020204030204" pitchFamily="34" charset="0"/>
              </a:rPr>
              <a:t>ชำระค่าเรียน </a:t>
            </a:r>
            <a:r>
              <a:rPr lang="th-TH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วันที่ 10-24  มิถุนายน 2565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  <a:defRPr/>
            </a:pPr>
            <a:r>
              <a:rPr lang="th-TH" sz="3600" dirty="0">
                <a:latin typeface="BrowalliaUPC" pitchFamily="34" charset="-34"/>
              </a:rPr>
              <a:t>การฝึกอบรมระยะ </a:t>
            </a:r>
            <a:r>
              <a:rPr lang="en-US" sz="3600" dirty="0">
                <a:latin typeface="BrowalliaUPC" pitchFamily="34" charset="-34"/>
              </a:rPr>
              <a:t>core course </a:t>
            </a:r>
            <a:r>
              <a:rPr lang="th-TH" sz="3600" dirty="0">
                <a:solidFill>
                  <a:srgbClr val="FF0000"/>
                </a:solidFill>
                <a:latin typeface="BrowalliaUPC" pitchFamily="34" charset="-34"/>
              </a:rPr>
              <a:t>วันที่</a:t>
            </a:r>
            <a:r>
              <a:rPr lang="en-US" sz="3600" dirty="0">
                <a:solidFill>
                  <a:srgbClr val="FF0000"/>
                </a:solidFill>
                <a:latin typeface="BrowalliaUPC" pitchFamily="34" charset="-34"/>
              </a:rPr>
              <a:t> 1-</a:t>
            </a:r>
            <a:r>
              <a:rPr lang="th-TH" sz="3600" dirty="0">
                <a:solidFill>
                  <a:srgbClr val="FF0000"/>
                </a:solidFill>
                <a:latin typeface="BrowalliaUPC" pitchFamily="34" charset="-34"/>
              </a:rPr>
              <a:t>29</a:t>
            </a:r>
            <a:r>
              <a:rPr lang="en-US" sz="3600" dirty="0">
                <a:solidFill>
                  <a:srgbClr val="FF0000"/>
                </a:solidFill>
                <a:latin typeface="BrowalliaUPC" pitchFamily="34" charset="-34"/>
              </a:rPr>
              <a:t> </a:t>
            </a:r>
            <a:r>
              <a:rPr lang="th-TH" sz="3600" dirty="0">
                <a:solidFill>
                  <a:srgbClr val="FF0000"/>
                </a:solidFill>
                <a:latin typeface="BrowalliaUPC" pitchFamily="34" charset="-34"/>
              </a:rPr>
              <a:t>กรกฎาคม 2565</a:t>
            </a:r>
          </a:p>
          <a:p>
            <a:pPr marL="685800" indent="-685800" algn="l">
              <a:buFont typeface="Arial" panose="020B0604020202020204" pitchFamily="34" charset="0"/>
              <a:buChar char="•"/>
              <a:defRPr/>
            </a:pPr>
            <a:r>
              <a:rPr lang="th-TH" sz="3600" dirty="0">
                <a:latin typeface="BrowalliaUPC" pitchFamily="34" charset="-34"/>
              </a:rPr>
              <a:t>การฝึกปฏิบัติงาน</a:t>
            </a:r>
          </a:p>
          <a:p>
            <a:pPr algn="l">
              <a:defRPr/>
            </a:pPr>
            <a:r>
              <a:rPr lang="th-TH" sz="3600" dirty="0">
                <a:solidFill>
                  <a:srgbClr val="FF0000"/>
                </a:solidFill>
                <a:latin typeface="BrowalliaUPC" pitchFamily="34" charset="-34"/>
              </a:rPr>
              <a:t>กลุ่มที่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ea typeface="SimSun" panose="02010600030101010101" pitchFamily="2" charset="-122"/>
              </a:rPr>
              <a:t>1 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ea typeface="SimSun" panose="02010600030101010101" pitchFamily="2" charset="-122"/>
              </a:rPr>
              <a:t>ตั้งแต่วันที่ 1 สิงหาคม ถึง วันที่ 30 ธันวาคม 256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ea typeface="SimSun" panose="02010600030101010101" pitchFamily="2" charset="-122"/>
              </a:rPr>
              <a:t>5 </a:t>
            </a:r>
            <a:endParaRPr lang="th-TH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UPC" panose="020B0604020202020204" pitchFamily="34" charset="-34"/>
              <a:ea typeface="SimSun" panose="02010600030101010101" pitchFamily="2" charset="-122"/>
            </a:endParaRPr>
          </a:p>
          <a:p>
            <a:pPr algn="l">
              <a:defRPr/>
            </a:pP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ea typeface="SimSun" panose="02010600030101010101" pitchFamily="2" charset="-122"/>
              </a:rPr>
              <a:t>กลุ่มที่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ea typeface="SimSun" panose="02010600030101010101" pitchFamily="2" charset="-122"/>
              </a:rPr>
              <a:t>2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ea typeface="SimSun" panose="02010600030101010101" pitchFamily="2" charset="-122"/>
              </a:rPr>
              <a:t> ตั้งแต่วันที่ 3 มกราคม ถึง วันที่ 31 พฤษภาคม 25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ea typeface="SimSun" panose="02010600030101010101" pitchFamily="2" charset="-122"/>
              </a:rPr>
              <a:t>6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ea typeface="SimSun" panose="02010600030101010101" pitchFamily="2" charset="-122"/>
              </a:rPr>
              <a:t>6  </a:t>
            </a:r>
          </a:p>
        </p:txBody>
      </p:sp>
    </p:spTree>
    <p:extLst>
      <p:ext uri="{BB962C8B-B14F-4D97-AF65-F5344CB8AC3E}">
        <p14:creationId xmlns:p14="http://schemas.microsoft.com/office/powerpoint/2010/main" val="374927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729095"/>
              </p:ext>
            </p:extLst>
          </p:nvPr>
        </p:nvGraphicFramePr>
        <p:xfrm>
          <a:off x="0" y="922655"/>
          <a:ext cx="12192000" cy="5935345"/>
        </p:xfrm>
        <a:graphic>
          <a:graphicData uri="http://schemas.openxmlformats.org/drawingml/2006/table">
            <a:tbl>
              <a:tblPr firstRow="1" firstCol="1" bandRow="1"/>
              <a:tblGrid>
                <a:gridCol w="864169">
                  <a:extLst>
                    <a:ext uri="{9D8B030D-6E8A-4147-A177-3AD203B41FA5}">
                      <a16:colId xmlns:a16="http://schemas.microsoft.com/office/drawing/2014/main" val="3991057257"/>
                    </a:ext>
                  </a:extLst>
                </a:gridCol>
                <a:gridCol w="4962200">
                  <a:extLst>
                    <a:ext uri="{9D8B030D-6E8A-4147-A177-3AD203B41FA5}">
                      <a16:colId xmlns:a16="http://schemas.microsoft.com/office/drawing/2014/main" val="113984341"/>
                    </a:ext>
                  </a:extLst>
                </a:gridCol>
                <a:gridCol w="6365631">
                  <a:extLst>
                    <a:ext uri="{9D8B030D-6E8A-4147-A177-3AD203B41FA5}">
                      <a16:colId xmlns:a16="http://schemas.microsoft.com/office/drawing/2014/main" val="2059603684"/>
                    </a:ext>
                  </a:extLst>
                </a:gridCol>
              </a:tblGrid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ลำดับที่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รายการ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ว/ด/ป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094507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ประกาศและรับสมัคร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วันที่ 1 – 20 </a:t>
                      </a: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H Sarabun New" panose="020B0500040200020003" pitchFamily="34" charset="-34"/>
                        </a:rPr>
                        <a:t>พฤษภาคม </a:t>
                      </a: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2565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677225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ประชุมคณะกรรมการ </a:t>
                      </a: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เพื่อ</a:t>
                      </a: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รับรองคุณสมบัติ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วันที่ 1  มิถุนายน 2565</a:t>
                      </a: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(เช้า)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414466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จับฉลากเพื่อจัดลำดับผู้เข้ารับการฝึกอบรม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วันที่ 1  มิถุนายน 2565</a:t>
                      </a: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(บ่าย)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50639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ประกาศรายชื่อผู้เข้ารับการฝึกอบรม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วันที่ 10  มิถุนายน 2565</a:t>
                      </a: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787078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ชำระค่าเรียน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วันที่ </a:t>
                      </a: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10 - 24 </a:t>
                      </a: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มิถุนายน 2565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609285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ฝึกอบรมระยะ </a:t>
                      </a:r>
                      <a:r>
                        <a:rPr lang="en-US" sz="2800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core course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วันที่ </a:t>
                      </a: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1 - 29 </a:t>
                      </a: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กรกฎาคม 2565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17835"/>
                  </a:ext>
                </a:extLst>
              </a:tr>
              <a:tr h="4093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ฝึกปฏิบัติงาน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กลุ่มที่1 วันที่ </a:t>
                      </a: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1 สิงหาคม ถึง 30 ธันวาคม 2565 </a:t>
                      </a:r>
                      <a:endParaRPr lang="th-TH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กลุ่มที่2  วันที่ </a:t>
                      </a: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3 มกราคม ถึง 31 พฤษภาคม 2566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182956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ประชุมอาจารย์ที่</a:t>
                      </a: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ปรึกษาติดตาม</a:t>
                      </a: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ผลครึ่งหลักสูตร1/2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วันที่ 7 ตุลาคม 256</a:t>
                      </a:r>
                      <a:r>
                        <a:rPr lang="en-US" sz="2800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5</a:t>
                      </a:r>
                      <a:r>
                        <a:rPr lang="th-TH" sz="2800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/</a:t>
                      </a: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วันที่ 11 มีนาคม 2566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439463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ส่งสรุปผลคะแนนการฝึกอบรม1/2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ภายในวันที่ 13 มกราคม 2566/ภายในวันที่ 26 พฤษภาคม 2566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2198475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ประชุม</a:t>
                      </a: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คณะกรรมการรับรอง</a:t>
                      </a: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ผลการฝึกอบรม1/2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วันที่ 31 มกราคม 2566/วันที่ 31 พฤษภาคม 2566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038527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ประชุมประเมินผล ปัจฉิมนิเทศและมอบวุฒิบัตร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วันที่ 9 มิถุนายน 2566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276" marR="67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66874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ตารางการดำเนินงานการฝึกอบรม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หลักสูตร </a:t>
            </a:r>
            <a:r>
              <a:rPr kumimoji="0" lang="th-TH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 New" panose="020B0500040200020003" pitchFamily="34" charset="-34"/>
              </a:rPr>
              <a:t>“</a:t>
            </a:r>
            <a:r>
              <a:rPr kumimoji="0" lang="th-TH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การปฏิบัติงานด้านจิตวิทยาคลินิก  รุ่นที่ 14/2565</a:t>
            </a:r>
            <a:r>
              <a:rPr kumimoji="0" lang="th-TH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 New" panose="020B0500040200020003" pitchFamily="34" charset="-34"/>
              </a:rPr>
              <a:t>”</a:t>
            </a:r>
            <a:endParaRPr kumimoji="0" lang="th-TH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04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292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DengXian</vt:lpstr>
      <vt:lpstr>SimSun</vt:lpstr>
      <vt:lpstr>Arial</vt:lpstr>
      <vt:lpstr>BrowalliaUPC</vt:lpstr>
      <vt:lpstr>Calibri</vt:lpstr>
      <vt:lpstr>Calibri Light</vt:lpstr>
      <vt:lpstr>Cordia New</vt:lpstr>
      <vt:lpstr>TH Sarabun New</vt:lpstr>
      <vt:lpstr>Office Theme</vt:lpstr>
      <vt:lpstr>การดำเนินการฝึกอบรม หลักสูตร การปฏิบัติงานด้านจิตวิทยาคลินิก รุ่นที่ 14/2565</vt:lpstr>
      <vt:lpstr>ประกาศรับสมัครเข้าฝึกอบรม หลักสูตร การปฏิบัติงานด้านจิตวิทยาคลินิก รุ่นที่ 14/2565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การดำเนินการฝึกอบรม หลักสูตร การปฏิบัติงานด้านจิตวิทยาคลินิก รุ่นที่ 13/2564 และ 14/2565</dc:title>
  <dc:creator>user</dc:creator>
  <cp:lastModifiedBy>user</cp:lastModifiedBy>
  <cp:revision>9</cp:revision>
  <dcterms:created xsi:type="dcterms:W3CDTF">2022-04-05T05:37:13Z</dcterms:created>
  <dcterms:modified xsi:type="dcterms:W3CDTF">2022-04-21T06:39:11Z</dcterms:modified>
</cp:coreProperties>
</file>